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322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323" r:id="rId34"/>
    <p:sldId id="295" r:id="rId35"/>
    <p:sldId id="296" r:id="rId36"/>
    <p:sldId id="297" r:id="rId37"/>
    <p:sldId id="298" r:id="rId38"/>
    <p:sldId id="319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20" r:id="rId54"/>
    <p:sldId id="313" r:id="rId55"/>
    <p:sldId id="314" r:id="rId56"/>
    <p:sldId id="315" r:id="rId57"/>
    <p:sldId id="321" r:id="rId58"/>
    <p:sldId id="316" r:id="rId59"/>
    <p:sldId id="317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CB92-940C-429E-B022-72C8A0BF9A2F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05DCA-793D-4BE4-BEBE-BB2524385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88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797F0718-3AD3-4565-B109-C22CF651BA50}" type="slidenum">
              <a:rPr lang="en-US" sz="1200">
                <a:latin typeface="Arial" charset="0"/>
              </a:rPr>
              <a:pPr/>
              <a:t>3</a:t>
            </a:fld>
            <a:endParaRPr lang="en-US" sz="1200">
              <a:latin typeface="Arial" charset="0"/>
            </a:endParaRPr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00388997-8359-4881-A1E0-30B52488E846}" type="slidenum">
              <a:rPr lang="en-US" sz="1200">
                <a:solidFill>
                  <a:srgbClr val="000000"/>
                </a:solidFill>
                <a:latin typeface="Arial" charset="0"/>
              </a:rPr>
              <a:pPr/>
              <a:t>15</a:t>
            </a:fld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31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23315D36-E33A-42CA-A2C4-AC08D7FF6F30}" type="slidenum">
              <a:rPr lang="en-US" sz="1200">
                <a:latin typeface="Arial" charset="0"/>
              </a:rPr>
              <a:pPr/>
              <a:t>21</a:t>
            </a:fld>
            <a:endParaRPr lang="en-US" sz="1200">
              <a:latin typeface="Arial" charset="0"/>
            </a:endParaRPr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3E3C3F85-6F7B-488A-AE65-49FA08D871E2}" type="slidenum">
              <a:rPr lang="en-US" sz="1200">
                <a:latin typeface="Arial" charset="0"/>
              </a:rPr>
              <a:pPr/>
              <a:t>22</a:t>
            </a:fld>
            <a:endParaRPr lang="en-US" sz="1200">
              <a:latin typeface="Arial" charset="0"/>
            </a:endParaRPr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51ABFEE2-3474-4987-9954-9D33E25B3F3A}" type="slidenum">
              <a:rPr lang="en-US" sz="1200">
                <a:latin typeface="Arial" charset="0"/>
              </a:rPr>
              <a:pPr/>
              <a:t>23</a:t>
            </a:fld>
            <a:endParaRPr lang="en-US" sz="1200">
              <a:latin typeface="Arial" charset="0"/>
            </a:endParaRPr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1DCFF197-2DE3-4643-83B7-6CF85E75E2DB}" type="slidenum">
              <a:rPr lang="en-US" sz="1200">
                <a:latin typeface="Arial" charset="0"/>
              </a:rPr>
              <a:pPr/>
              <a:t>24</a:t>
            </a:fld>
            <a:endParaRPr lang="en-US" sz="1200">
              <a:latin typeface="Arial" charset="0"/>
            </a:endParaRPr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4389E79D-A780-4E51-BCB8-DFE2AA5A1CDA}" type="slidenum">
              <a:rPr lang="en-US" sz="1200">
                <a:latin typeface="Arial" charset="0"/>
              </a:rPr>
              <a:pPr/>
              <a:t>25</a:t>
            </a:fld>
            <a:endParaRPr lang="en-US" sz="1200">
              <a:latin typeface="Arial" charset="0"/>
            </a:endParaRPr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BE708A9D-D833-4EF5-B3C0-C80986394BDC}" type="slidenum">
              <a:rPr lang="en-US" sz="1200">
                <a:latin typeface="Arial" charset="0"/>
              </a:rPr>
              <a:pPr/>
              <a:t>26</a:t>
            </a:fld>
            <a:endParaRPr lang="en-US" sz="1200">
              <a:latin typeface="Arial" charset="0"/>
            </a:endParaRPr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B1322B30-EBD9-46D1-AC90-69C0445E1DAC}" type="slidenum">
              <a:rPr lang="en-US" sz="1200">
                <a:latin typeface="Arial" charset="0"/>
              </a:rPr>
              <a:pPr/>
              <a:t>27</a:t>
            </a:fld>
            <a:endParaRPr lang="en-US" sz="1200">
              <a:latin typeface="Arial" charset="0"/>
            </a:endParaRPr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02B67BE1-7DD7-48BE-9F17-1C6F55F7AD1A}" type="slidenum">
              <a:rPr lang="en-US" sz="1200">
                <a:latin typeface="Arial" charset="0"/>
              </a:rPr>
              <a:pPr/>
              <a:t>28</a:t>
            </a:fld>
            <a:endParaRPr lang="en-US" sz="1200">
              <a:latin typeface="Arial" charset="0"/>
            </a:endParaRPr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9ED85804-BEFA-4CEF-ADD7-AC85226BAB35}" type="slidenum">
              <a:rPr lang="en-US" sz="1200">
                <a:latin typeface="Arial" charset="0"/>
              </a:rPr>
              <a:pPr/>
              <a:t>30</a:t>
            </a:fld>
            <a:endParaRPr lang="en-US" sz="1200">
              <a:latin typeface="Arial" charset="0"/>
            </a:endParaRPr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8FB79081-2D06-4291-A660-7BA0F035F625}" type="slidenum">
              <a:rPr lang="en-US" sz="1200">
                <a:latin typeface="Arial" charset="0"/>
              </a:rPr>
              <a:pPr/>
              <a:t>4</a:t>
            </a:fld>
            <a:endParaRPr lang="en-US" sz="1200">
              <a:latin typeface="Arial" charset="0"/>
            </a:endParaRPr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36B1CECC-B300-4C69-B6F1-009BF3BA6C97}" type="slidenum">
              <a:rPr lang="en-US" sz="1200">
                <a:latin typeface="Arial" charset="0"/>
              </a:rPr>
              <a:pPr/>
              <a:t>31</a:t>
            </a:fld>
            <a:endParaRPr lang="en-US" sz="1200">
              <a:latin typeface="Arial" charset="0"/>
            </a:endParaRPr>
          </a:p>
        </p:txBody>
      </p:sp>
      <p:sp>
        <p:nvSpPr>
          <p:cNvPr id="136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456E6BFA-AA64-4047-AB0E-6EAE98B97432}" type="slidenum">
              <a:rPr lang="en-US" sz="1200">
                <a:latin typeface="Arial" charset="0"/>
              </a:rPr>
              <a:pPr/>
              <a:t>39</a:t>
            </a:fld>
            <a:endParaRPr lang="en-US" sz="1200">
              <a:latin typeface="Arial" charset="0"/>
            </a:endParaRPr>
          </a:p>
        </p:txBody>
      </p:sp>
      <p:sp>
        <p:nvSpPr>
          <p:cNvPr id="185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6F17EA27-535A-4F36-B5E8-9C52138191B8}" type="slidenum">
              <a:rPr lang="en-US" sz="1200">
                <a:latin typeface="Arial" charset="0"/>
              </a:rPr>
              <a:pPr/>
              <a:t>40</a:t>
            </a:fld>
            <a:endParaRPr lang="en-US" sz="1200">
              <a:latin typeface="Arial" charset="0"/>
            </a:endParaRPr>
          </a:p>
        </p:txBody>
      </p:sp>
      <p:sp>
        <p:nvSpPr>
          <p:cNvPr id="187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F63AB510-78E9-4F37-8A71-8FCA39F6D664}" type="slidenum">
              <a:rPr lang="en-US" sz="1200">
                <a:latin typeface="Arial" charset="0"/>
              </a:rPr>
              <a:pPr/>
              <a:t>41</a:t>
            </a:fld>
            <a:endParaRPr lang="en-US" sz="1200">
              <a:latin typeface="Arial" charset="0"/>
            </a:endParaRPr>
          </a:p>
        </p:txBody>
      </p:sp>
      <p:sp>
        <p:nvSpPr>
          <p:cNvPr id="189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EBAA8EC5-E305-4DF7-8089-B3CAC536537B}" type="slidenum">
              <a:rPr lang="en-US" sz="1200">
                <a:latin typeface="Arial" charset="0"/>
              </a:rPr>
              <a:pPr/>
              <a:t>42</a:t>
            </a:fld>
            <a:endParaRPr lang="en-US" sz="1200">
              <a:latin typeface="Arial" charset="0"/>
            </a:endParaRPr>
          </a:p>
        </p:txBody>
      </p:sp>
      <p:sp>
        <p:nvSpPr>
          <p:cNvPr id="191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3A61AB0D-D613-4976-8D13-DEFDF61D8C71}" type="slidenum">
              <a:rPr lang="en-US" sz="1200">
                <a:latin typeface="Arial" charset="0"/>
              </a:rPr>
              <a:pPr/>
              <a:t>43</a:t>
            </a:fld>
            <a:endParaRPr lang="en-US" sz="1200">
              <a:latin typeface="Arial" charset="0"/>
            </a:endParaRPr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25C9FEE8-D666-4189-AEB1-2A8DBF826E03}" type="slidenum">
              <a:rPr lang="en-US" sz="1200">
                <a:latin typeface="Arial" charset="0"/>
              </a:rPr>
              <a:pPr/>
              <a:t>44</a:t>
            </a:fld>
            <a:endParaRPr lang="en-US" sz="1200">
              <a:latin typeface="Arial" charset="0"/>
            </a:endParaRPr>
          </a:p>
        </p:txBody>
      </p:sp>
      <p:sp>
        <p:nvSpPr>
          <p:cNvPr id="195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6B27DDD4-1B02-4303-8833-6E53B5A64DCF}" type="slidenum">
              <a:rPr lang="en-US" sz="1200">
                <a:latin typeface="Arial" charset="0"/>
              </a:rPr>
              <a:pPr/>
              <a:t>45</a:t>
            </a:fld>
            <a:endParaRPr lang="en-US" sz="1200">
              <a:latin typeface="Arial" charset="0"/>
            </a:endParaRPr>
          </a:p>
        </p:txBody>
      </p:sp>
      <p:sp>
        <p:nvSpPr>
          <p:cNvPr id="197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027D5CB6-7431-4BAC-8C36-3C8357DD002E}" type="slidenum">
              <a:rPr lang="en-US" sz="1200">
                <a:latin typeface="Arial" charset="0"/>
              </a:rPr>
              <a:pPr/>
              <a:t>46</a:t>
            </a:fld>
            <a:endParaRPr lang="en-US" sz="1200">
              <a:latin typeface="Arial" charset="0"/>
            </a:endParaRPr>
          </a:p>
        </p:txBody>
      </p:sp>
      <p:sp>
        <p:nvSpPr>
          <p:cNvPr id="201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A0AE092E-5D1B-481F-A3CE-857BD3BC6A38}" type="slidenum">
              <a:rPr lang="en-US" sz="1200">
                <a:latin typeface="Arial" charset="0"/>
              </a:rPr>
              <a:pPr/>
              <a:t>47</a:t>
            </a:fld>
            <a:endParaRPr lang="en-US" sz="1200">
              <a:latin typeface="Arial" charset="0"/>
            </a:endParaRPr>
          </a:p>
        </p:txBody>
      </p:sp>
      <p:sp>
        <p:nvSpPr>
          <p:cNvPr id="2344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1B7B4868-10AD-486C-A43E-CAE507904011}" type="slidenum">
              <a:rPr lang="en-US" sz="1200">
                <a:latin typeface="Arial" charset="0"/>
              </a:rPr>
              <a:pPr/>
              <a:t>5</a:t>
            </a:fld>
            <a:endParaRPr lang="en-US" sz="1200">
              <a:latin typeface="Arial" charset="0"/>
            </a:endParaRPr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4F98072B-9E46-46E2-8B27-7A4D49428DEF}" type="slidenum">
              <a:rPr lang="en-US" sz="1200">
                <a:latin typeface="Arial" charset="0"/>
              </a:rPr>
              <a:pPr/>
              <a:t>49</a:t>
            </a:fld>
            <a:endParaRPr lang="en-US" sz="1200">
              <a:latin typeface="Arial" charset="0"/>
            </a:endParaRPr>
          </a:p>
        </p:txBody>
      </p:sp>
      <p:sp>
        <p:nvSpPr>
          <p:cNvPr id="265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BC0AEFB2-81F5-430E-95EF-4B2A2899231D}" type="slidenum">
              <a:rPr lang="en-US" sz="1200">
                <a:latin typeface="Arial" charset="0"/>
              </a:rPr>
              <a:pPr/>
              <a:t>50</a:t>
            </a:fld>
            <a:endParaRPr lang="en-US" sz="1200">
              <a:latin typeface="Arial" charset="0"/>
            </a:endParaRPr>
          </a:p>
        </p:txBody>
      </p:sp>
      <p:sp>
        <p:nvSpPr>
          <p:cNvPr id="95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F3A62B6C-0A33-4D36-A946-04BF0B2F635F}" type="slidenum">
              <a:rPr lang="en-US" sz="1200">
                <a:latin typeface="Arial" charset="0"/>
              </a:rPr>
              <a:pPr/>
              <a:t>51</a:t>
            </a:fld>
            <a:endParaRPr lang="en-US" sz="1200">
              <a:latin typeface="Arial" charset="0"/>
            </a:endParaRPr>
          </a:p>
        </p:txBody>
      </p:sp>
      <p:sp>
        <p:nvSpPr>
          <p:cNvPr id="267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7548CFBC-E356-4AAA-A810-05101FFF1FA8}" type="slidenum">
              <a:rPr lang="en-US" sz="1200">
                <a:latin typeface="Arial" charset="0"/>
              </a:rPr>
              <a:pPr/>
              <a:t>52</a:t>
            </a:fld>
            <a:endParaRPr lang="en-US" sz="1200">
              <a:latin typeface="Arial" charset="0"/>
            </a:endParaRPr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EE84EF2D-2B28-4FA9-B529-B9448A319EAF}" type="slidenum">
              <a:rPr lang="en-US" sz="1200">
                <a:latin typeface="Arial" charset="0"/>
              </a:rPr>
              <a:pPr/>
              <a:t>54</a:t>
            </a:fld>
            <a:endParaRPr lang="en-US" sz="1200">
              <a:latin typeface="Arial" charset="0"/>
            </a:endParaRPr>
          </a:p>
        </p:txBody>
      </p:sp>
      <p:sp>
        <p:nvSpPr>
          <p:cNvPr id="148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90D3991B-AC98-4E5C-95D7-5E1F0474CB2E}" type="slidenum">
              <a:rPr lang="en-US" sz="1200">
                <a:latin typeface="Arial" charset="0"/>
              </a:rPr>
              <a:pPr/>
              <a:t>55</a:t>
            </a:fld>
            <a:endParaRPr lang="en-US" sz="1200">
              <a:latin typeface="Arial" charset="0"/>
            </a:endParaRPr>
          </a:p>
        </p:txBody>
      </p:sp>
      <p:sp>
        <p:nvSpPr>
          <p:cNvPr id="152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7DBB2A08-7A7C-4115-BA3D-EB453C51619E}" type="slidenum">
              <a:rPr lang="en-US" sz="1200">
                <a:latin typeface="Arial" charset="0"/>
              </a:rPr>
              <a:pPr/>
              <a:t>56</a:t>
            </a:fld>
            <a:endParaRPr lang="en-US" sz="1200">
              <a:latin typeface="Arial" charset="0"/>
            </a:endParaRPr>
          </a:p>
        </p:txBody>
      </p:sp>
      <p:sp>
        <p:nvSpPr>
          <p:cNvPr id="156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640ED53B-ACA3-4C30-B4D5-8FD69DFB4F1C}" type="slidenum">
              <a:rPr lang="en-US" sz="1200">
                <a:latin typeface="Arial" charset="0"/>
              </a:rPr>
              <a:pPr/>
              <a:t>58</a:t>
            </a:fld>
            <a:endParaRPr lang="en-US" sz="1200">
              <a:latin typeface="Arial" charset="0"/>
            </a:endParaRPr>
          </a:p>
        </p:txBody>
      </p:sp>
      <p:sp>
        <p:nvSpPr>
          <p:cNvPr id="179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5B540D19-153F-4C42-A428-182ACFDFBD0E}" type="slidenum">
              <a:rPr lang="en-US" sz="1200">
                <a:latin typeface="Arial" charset="0"/>
              </a:rPr>
              <a:pPr/>
              <a:t>6</a:t>
            </a:fld>
            <a:endParaRPr lang="en-US" sz="1200">
              <a:latin typeface="Arial" charset="0"/>
            </a:endParaRPr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0D839F08-EFAF-4E15-94A7-880134450FFF}" type="slidenum">
              <a:rPr lang="en-US" sz="1200">
                <a:latin typeface="Arial" charset="0"/>
              </a:rPr>
              <a:pPr/>
              <a:t>7</a:t>
            </a:fld>
            <a:endParaRPr lang="en-US" sz="1200">
              <a:latin typeface="Arial" charset="0"/>
            </a:endParaRPr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B98A0243-BEDC-4CBB-B51A-422EEA6A5DAD}" type="slidenum">
              <a:rPr lang="en-US" sz="1200">
                <a:latin typeface="Arial" charset="0"/>
              </a:rPr>
              <a:pPr/>
              <a:t>8</a:t>
            </a:fld>
            <a:endParaRPr lang="en-US" sz="1200">
              <a:latin typeface="Arial" charset="0"/>
            </a:endParaRPr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D5FAC42B-8E65-4B45-B97B-7CC905E9E587}" type="slidenum">
              <a:rPr lang="en-US" sz="1200">
                <a:solidFill>
                  <a:srgbClr val="000000"/>
                </a:solidFill>
                <a:latin typeface="Arial" charset="0"/>
              </a:rPr>
              <a:pPr/>
              <a:t>12</a:t>
            </a:fld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68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6F3A86F7-EE9C-4243-9043-ADB47C15B7E6}" type="slidenum">
              <a:rPr lang="en-US" sz="1200">
                <a:solidFill>
                  <a:srgbClr val="000000"/>
                </a:solidFill>
                <a:latin typeface="Arial" charset="0"/>
              </a:rPr>
              <a:pPr/>
              <a:t>13</a:t>
            </a:fld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0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2pPr>
            <a:lvl3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3pPr>
            <a:lvl4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4pPr>
            <a:lvl5pPr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8" charset="0"/>
                <a:ea typeface="ＭＳ Ｐゴシック" pitchFamily="8" charset="-128"/>
              </a:defRPr>
            </a:lvl9pPr>
          </a:lstStyle>
          <a:p>
            <a:fld id="{98107568-512C-4D4D-85F2-6E7662680B3E}" type="slidenum">
              <a:rPr lang="en-US" sz="1200">
                <a:solidFill>
                  <a:srgbClr val="000000"/>
                </a:solidFill>
                <a:latin typeface="Arial" charset="0"/>
              </a:rPr>
              <a:pPr/>
              <a:t>14</a:t>
            </a:fld>
            <a:endParaRPr lang="en-US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11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55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9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694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6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2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83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36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412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33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3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799BB-BDF1-4F0E-9093-3CB8E5C37936}" type="datetimeFigureOut">
              <a:rPr lang="en-US" smtClean="0"/>
              <a:t>3/11/2013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66A3A-B3C3-4782-AACE-A05E90782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7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p0.blogger.com/_DZH2cmCoois/RtbL8q7GSvI/AAAAAAAAC6g/-qkWhv9KFKM/s1600-h/tmp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3/Jeune_mammouth_IRSNB.JPG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Evolution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Just what you need for the test </a:t>
            </a:r>
          </a:p>
          <a:p>
            <a:r>
              <a:rPr lang="en-US" dirty="0" err="1" smtClean="0"/>
              <a:t>powerpoint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5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5791200" cy="5105400"/>
          </a:xfrm>
        </p:spPr>
        <p:txBody>
          <a:bodyPr/>
          <a:lstStyle/>
          <a:p>
            <a:r>
              <a:rPr lang="en-US" sz="4000" dirty="0" smtClean="0">
                <a:ea typeface="ＭＳ Ｐゴシック" pitchFamily="8" charset="-128"/>
              </a:rPr>
              <a:t>A geologist that stated that the earth was millions of years old.</a:t>
            </a:r>
          </a:p>
          <a:p>
            <a:r>
              <a:rPr lang="en-US" sz="4000" dirty="0" smtClean="0">
                <a:ea typeface="ＭＳ Ｐゴシック" pitchFamily="8" charset="-128"/>
              </a:rPr>
              <a:t>Determined this by the rate of natural processes that take place at a predictable rate. </a:t>
            </a:r>
          </a:p>
          <a:p>
            <a:endParaRPr lang="en-US" sz="4000" dirty="0" smtClean="0">
              <a:ea typeface="ＭＳ Ｐゴシック" pitchFamily="8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9144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dirty="0" smtClean="0"/>
              <a:t>Charles Lyell  1797 - 1875</a:t>
            </a:r>
            <a:endParaRPr dirty="0"/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914400"/>
            <a:ext cx="2209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3352800"/>
            <a:ext cx="20161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4459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495800"/>
          </a:xfrm>
        </p:spPr>
        <p:txBody>
          <a:bodyPr/>
          <a:lstStyle/>
          <a:p>
            <a:r>
              <a:rPr lang="en-US" smtClean="0">
                <a:ea typeface="ＭＳ Ｐゴシック" pitchFamily="8" charset="-128"/>
              </a:rPr>
              <a:t>An economist who proposed that resources such as food, water and shelter are natural limits to human population growth.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Thomas Malthus</a:t>
            </a:r>
            <a:endParaRPr/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00200"/>
            <a:ext cx="21336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192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1030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10309" name="Rectangle 5"/>
          <p:cNvSpPr>
            <a:spLocks noChangeArrowheads="1"/>
          </p:cNvSpPr>
          <p:nvPr/>
        </p:nvSpPr>
        <p:spPr bwMode="auto">
          <a:xfrm>
            <a:off x="685800" y="1371600"/>
            <a:ext cx="8534400" cy="51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r>
              <a:rPr lang="en-US" sz="4000" dirty="0" err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Lamarkian</a:t>
            </a: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evolution 1801</a:t>
            </a:r>
          </a:p>
          <a:p>
            <a:pPr marL="342900" indent="-342900">
              <a:lnSpc>
                <a:spcPct val="120000"/>
              </a:lnSpc>
            </a:pPr>
            <a:endParaRPr lang="en-US" sz="3200" dirty="0">
              <a:solidFill>
                <a:srgbClr val="EEECE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Theory of 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need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use &amp; disuse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inheritance of acquired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characteristics     </a:t>
            </a:r>
            <a:endParaRPr lang="en-US" sz="1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1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75782" name="Picture 6" descr="Giraff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86000"/>
            <a:ext cx="3657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46881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0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0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0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0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0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10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98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9802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98021" name="Rectangle 5"/>
          <p:cNvSpPr>
            <a:spLocks noChangeArrowheads="1"/>
          </p:cNvSpPr>
          <p:nvPr/>
        </p:nvSpPr>
        <p:spPr bwMode="auto">
          <a:xfrm>
            <a:off x="1524000" y="1600200"/>
            <a:ext cx="8534400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 dirty="0" err="1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Lamarkian</a:t>
            </a: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evolution 1801</a:t>
            </a:r>
          </a:p>
          <a:p>
            <a:pPr marL="342900" indent="-342900">
              <a:lnSpc>
                <a:spcPct val="120000"/>
              </a:lnSpc>
            </a:pPr>
            <a:endParaRPr lang="en-US" sz="3200" dirty="0">
              <a:solidFill>
                <a:srgbClr val="EEECE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Objections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need doesn’t affect DNA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DNA not affected by use or disuse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5585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8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8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98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8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8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8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98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8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00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00741" name="Rectangle 5"/>
          <p:cNvSpPr>
            <a:spLocks noChangeArrowheads="1"/>
          </p:cNvSpPr>
          <p:nvPr/>
        </p:nvSpPr>
        <p:spPr bwMode="auto">
          <a:xfrm>
            <a:off x="609600" y="1752600"/>
            <a:ext cx="800100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Always be ready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to give an answer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to every man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that asks for a reason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for the </a:t>
            </a:r>
            <a:r>
              <a:rPr 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8" charset="0"/>
              </a:rPr>
              <a:t>hope</a:t>
            </a:r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that is within you.       </a:t>
            </a: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  <a:latin typeface="Comic Sans MS" pitchFamily="8" charset="0"/>
              </a:rPr>
              <a:t>1 Peter 3:15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00FF"/>
              </a:buClr>
              <a:buSzPct val="120000"/>
            </a:pPr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  <a:latin typeface="Comic Sans MS" pitchFamily="8" charset="0"/>
            </a:endParaRPr>
          </a:p>
          <a:p>
            <a:pPr marL="342900" indent="-342900" algn="ctr">
              <a:buFontTx/>
              <a:buAutoNum type="arabicPeriod"/>
            </a:pPr>
            <a:endParaRPr lang="en-US" sz="4400" dirty="0">
              <a:solidFill>
                <a:srgbClr val="FFFFFF"/>
              </a:solidFill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rgbClr val="EEECE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rgbClr val="EEECE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3509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0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00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00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00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00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007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00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12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1235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12357" name="Rectangle 5"/>
          <p:cNvSpPr>
            <a:spLocks noChangeArrowheads="1"/>
          </p:cNvSpPr>
          <p:nvPr/>
        </p:nvSpPr>
        <p:spPr bwMode="auto">
          <a:xfrm>
            <a:off x="533400" y="1371600"/>
            <a:ext cx="85344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Darwin’s theory of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 dirty="0">
                <a:solidFill>
                  <a:srgbClr val="EEECE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en-US" sz="3200" dirty="0">
                <a:solidFill>
                  <a:srgbClr val="EEECE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Descent with modification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common ancestor</a:t>
            </a:r>
          </a:p>
          <a:p>
            <a:pPr marL="342900" indent="-342900">
              <a:lnSpc>
                <a:spcPct val="120000"/>
              </a:lnSpc>
            </a:pPr>
            <a:endParaRPr lang="en-US" sz="3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2. “survival of the fittest”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natural selection</a:t>
            </a:r>
          </a:p>
          <a:p>
            <a:pPr marL="342900" indent="-342900">
              <a:lnSpc>
                <a:spcPct val="120000"/>
              </a:lnSpc>
            </a:pPr>
            <a:endParaRPr lang="en-US" sz="12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2166" name="Picture 7" descr="Russ_Chu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4210050"/>
            <a:ext cx="40195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7" name="Picture 9" descr="Charles-Darwin-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86000"/>
            <a:ext cx="1690688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322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2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2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2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2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2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2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2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2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2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2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2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12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2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Content Placeholder 3" descr="galapagos-tortoise-shell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74" r="-23674"/>
          <a:stretch>
            <a:fillRect/>
          </a:stretch>
        </p:blipFill>
        <p:spPr>
          <a:xfrm>
            <a:off x="-609600" y="1524000"/>
            <a:ext cx="6035675" cy="3352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smtClean="0"/>
              <a:t>He also noticed turtle shell differences</a:t>
            </a:r>
            <a:endParaRPr/>
          </a:p>
        </p:txBody>
      </p:sp>
      <p:pic>
        <p:nvPicPr>
          <p:cNvPr id="96260" name="Picture 4" descr="abc_boy-with-turtles_081023_ss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505200"/>
            <a:ext cx="4491038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862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ea typeface="ＭＳ Ｐゴシック" pitchFamily="8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Darwin’s Finches</a:t>
            </a:r>
            <a:endParaRPr/>
          </a:p>
        </p:txBody>
      </p:sp>
      <p:pic>
        <p:nvPicPr>
          <p:cNvPr id="972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8610600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18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ea typeface="ＭＳ Ｐゴシック" pitchFamily="8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smtClean="0"/>
              <a:t>More Finches</a:t>
            </a:r>
            <a:br>
              <a:rPr smtClean="0"/>
            </a:br>
            <a:endParaRPr/>
          </a:p>
        </p:txBody>
      </p:sp>
      <p:pic>
        <p:nvPicPr>
          <p:cNvPr id="983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5344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18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ea typeface="ＭＳ Ｐゴシック" pitchFamily="8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HMS Beagle’s Path</a:t>
            </a:r>
            <a:endParaRPr/>
          </a:p>
        </p:txBody>
      </p:sp>
      <p:pic>
        <p:nvPicPr>
          <p:cNvPr id="993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534400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32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Arguments for 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Fossil evidence – fossils determine age </a:t>
            </a:r>
          </a:p>
          <a:p>
            <a:r>
              <a:rPr lang="en-US" dirty="0" smtClean="0"/>
              <a:t>2 Anatomy – homologous and vestigial </a:t>
            </a:r>
          </a:p>
          <a:p>
            <a:r>
              <a:rPr lang="en-US" dirty="0" smtClean="0"/>
              <a:t>3  Embryology - recapitulation</a:t>
            </a:r>
          </a:p>
          <a:p>
            <a:r>
              <a:rPr lang="en-US" dirty="0" smtClean="0"/>
              <a:t>4  Biochemistry – DNA and similar proteins</a:t>
            </a:r>
          </a:p>
          <a:p>
            <a:r>
              <a:rPr lang="en-US" dirty="0" smtClean="0"/>
              <a:t>5  Distribution of animals – animals are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different in isolated areas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569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8" charset="-128"/>
              </a:rPr>
              <a:t>Common Ancestor??</a:t>
            </a:r>
          </a:p>
          <a:p>
            <a:endParaRPr lang="en-US" smtClean="0">
              <a:ea typeface="ＭＳ Ｐゴシック" pitchFamily="8" charset="-128"/>
            </a:endParaRPr>
          </a:p>
          <a:p>
            <a:r>
              <a:rPr lang="en-US" smtClean="0">
                <a:ea typeface="ＭＳ Ｐゴシック" pitchFamily="8" charset="-128"/>
              </a:rPr>
              <a:t>Yes!!!  </a:t>
            </a:r>
          </a:p>
          <a:p>
            <a:endParaRPr lang="en-US" smtClean="0">
              <a:ea typeface="ＭＳ Ｐゴシック" pitchFamily="8" charset="-128"/>
            </a:endParaRPr>
          </a:p>
          <a:p>
            <a:r>
              <a:rPr lang="en-US" smtClean="0">
                <a:ea typeface="ＭＳ Ｐゴシック" pitchFamily="8" charset="-128"/>
              </a:rPr>
              <a:t>But not from a ancestor of a different species.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Descent with modification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32618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4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4102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41029" name="Rectangle 5"/>
          <p:cNvSpPr>
            <a:spLocks noChangeArrowheads="1"/>
          </p:cNvSpPr>
          <p:nvPr/>
        </p:nvSpPr>
        <p:spPr bwMode="auto">
          <a:xfrm>
            <a:off x="457200" y="1679575"/>
            <a:ext cx="85344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Natural Selection of Peppered Moths </a:t>
            </a:r>
            <a:endParaRPr lang="en-US" sz="40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</a:t>
            </a: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342900" indent="-342900" algn="ctr">
              <a:lnSpc>
                <a:spcPct val="120000"/>
              </a:lnSpc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15718" name="Picture 9" descr="tm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46375"/>
            <a:ext cx="6553200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828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22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2259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22597" name="Rectangle 5"/>
          <p:cNvSpPr>
            <a:spLocks noChangeArrowheads="1"/>
          </p:cNvSpPr>
          <p:nvPr/>
        </p:nvSpPr>
        <p:spPr bwMode="auto">
          <a:xfrm>
            <a:off x="990600" y="1763713"/>
            <a:ext cx="8534400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Darwin’s theory of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Objections: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</a:p>
          <a:p>
            <a:pPr marL="342900" indent="-342900">
              <a:lnSpc>
                <a:spcPct val="120000"/>
              </a:lnSpc>
              <a:buFontTx/>
              <a:buChar char="•"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Variations of a Biblical kind</a:t>
            </a:r>
          </a:p>
          <a:p>
            <a:pPr marL="342900" indent="-342900">
              <a:lnSpc>
                <a:spcPct val="145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are not newly evolved organisms</a:t>
            </a:r>
          </a:p>
          <a:p>
            <a:pPr marL="342900" indent="-342900">
              <a:lnSpc>
                <a:spcPct val="145000"/>
              </a:lnSpc>
              <a:buFontTx/>
              <a:buChar char="•"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 always overpopulation</a:t>
            </a:r>
          </a:p>
          <a:p>
            <a:pPr marL="342900" indent="-342900">
              <a:lnSpc>
                <a:spcPct val="145000"/>
              </a:lnSpc>
              <a:buFontTx/>
              <a:buChar char="•"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 always the fittest that reproduce</a:t>
            </a:r>
          </a:p>
          <a:p>
            <a:pPr marL="342900" indent="-342900">
              <a:lnSpc>
                <a:spcPct val="145000"/>
              </a:lnSpc>
            </a:pPr>
            <a:endParaRPr lang="en-US" sz="12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3167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24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24644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24645" name="Rectangle 5"/>
          <p:cNvSpPr>
            <a:spLocks noChangeArrowheads="1"/>
          </p:cNvSpPr>
          <p:nvPr/>
        </p:nvSpPr>
        <p:spPr bwMode="auto">
          <a:xfrm>
            <a:off x="457200" y="1371600"/>
            <a:ext cx="85344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 dirty="0" err="1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pangenes</a:t>
            </a:r>
            <a:endParaRPr lang="en-US" sz="4000" dirty="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genes that travel from the affected organ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to repro organs to be given to offspring</a:t>
            </a:r>
          </a:p>
          <a:p>
            <a:pPr marL="342900" indent="-342900">
              <a:lnSpc>
                <a:spcPct val="120000"/>
              </a:lnSpc>
            </a:pPr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45000"/>
              </a:lnSpc>
            </a:pPr>
            <a:endParaRPr lang="en-US" sz="1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527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26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26692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26693" name="Rectangle 5"/>
          <p:cNvSpPr>
            <a:spLocks noChangeArrowheads="1"/>
          </p:cNvSpPr>
          <p:nvPr/>
        </p:nvSpPr>
        <p:spPr bwMode="auto">
          <a:xfrm>
            <a:off x="457200" y="1371600"/>
            <a:ext cx="8534400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endParaRPr lang="en-US" sz="400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Darwinism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changes due to need</a:t>
            </a:r>
          </a:p>
          <a:p>
            <a:pPr marL="342900" indent="-342900" algn="ctr">
              <a:lnSpc>
                <a:spcPct val="120000"/>
              </a:lnSpc>
            </a:pPr>
            <a:endParaRPr lang="en-US" sz="4000"/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Neo-Darwinism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changes occur due to sudden mutations</a:t>
            </a:r>
          </a:p>
          <a:p>
            <a:pPr marL="342900" indent="-342900">
              <a:lnSpc>
                <a:spcPct val="120000"/>
              </a:lnSpc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45000"/>
              </a:lnSpc>
            </a:pPr>
            <a:endParaRPr lang="en-US" sz="12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4777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6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6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6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26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26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26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26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26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26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266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266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266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26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26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26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28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2874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28741" name="Rectangle 5"/>
          <p:cNvSpPr>
            <a:spLocks noChangeArrowheads="1"/>
          </p:cNvSpPr>
          <p:nvPr/>
        </p:nvSpPr>
        <p:spPr bwMode="auto">
          <a:xfrm>
            <a:off x="457200" y="1371600"/>
            <a:ext cx="8534400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endParaRPr lang="en-US" sz="400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Mutations  </a:t>
            </a:r>
          </a:p>
          <a:p>
            <a:pPr marL="342900" indent="-342900">
              <a:lnSpc>
                <a:spcPct val="120000"/>
              </a:lnSpc>
            </a:pPr>
            <a:endParaRPr lang="en-US" sz="400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a change in the nucleotide base</a:t>
            </a: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sequence (DNA) of a gene </a:t>
            </a:r>
          </a:p>
          <a:p>
            <a:pPr marL="342900" indent="-342900">
              <a:lnSpc>
                <a:spcPct val="120000"/>
              </a:lnSpc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45000"/>
              </a:lnSpc>
            </a:pPr>
            <a:endParaRPr lang="en-US" sz="12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8708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8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8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8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28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2874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28741" name="Rectangle 5"/>
          <p:cNvSpPr>
            <a:spLocks noChangeArrowheads="1"/>
          </p:cNvSpPr>
          <p:nvPr/>
        </p:nvSpPr>
        <p:spPr bwMode="auto">
          <a:xfrm>
            <a:off x="457200" y="1371600"/>
            <a:ext cx="8534400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Mutations do NOT cause evolution</a:t>
            </a:r>
          </a:p>
          <a:p>
            <a:pPr marL="342900" indent="-342900">
              <a:lnSpc>
                <a:spcPct val="120000"/>
              </a:lnSpc>
            </a:pPr>
            <a:endParaRPr lang="en-US" sz="400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1 in 10 million divisions </a:t>
            </a:r>
          </a:p>
          <a:p>
            <a:pPr marL="342900" indent="-342900">
              <a:lnSpc>
                <a:spcPct val="120000"/>
              </a:lnSpc>
              <a:buFontTx/>
              <a:buAutoNum type="arabicParenR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        usually harmful</a:t>
            </a:r>
          </a:p>
          <a:p>
            <a:pPr marL="342900" indent="-342900">
              <a:lnSpc>
                <a:spcPct val="120000"/>
              </a:lnSpc>
              <a:buFontTx/>
              <a:buAutoNum type="arabicParenR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All good mutations have to be in 1 organism?</a:t>
            </a:r>
          </a:p>
          <a:p>
            <a:pPr marL="342900" indent="-342900">
              <a:lnSpc>
                <a:spcPct val="145000"/>
              </a:lnSpc>
            </a:pPr>
            <a:endParaRPr lang="en-US" sz="12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967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8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8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8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28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28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28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287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307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3078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30789" name="Rectangle 5"/>
          <p:cNvSpPr>
            <a:spLocks noChangeArrowheads="1"/>
          </p:cNvSpPr>
          <p:nvPr/>
        </p:nvSpPr>
        <p:spPr bwMode="auto">
          <a:xfrm>
            <a:off x="457200" y="2590800"/>
            <a:ext cx="8534400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Genetic Load: </a:t>
            </a: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# of mutations</a:t>
            </a:r>
          </a:p>
          <a:p>
            <a:pPr marL="342900" indent="-342900" algn="ctr">
              <a:lnSpc>
                <a:spcPct val="120000"/>
              </a:lnSpc>
            </a:pPr>
            <a:endParaRPr lang="en-US" sz="40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1,000s of mutations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would kill an organisms</a:t>
            </a:r>
          </a:p>
          <a:p>
            <a:pPr marL="342900" indent="-342900">
              <a:lnSpc>
                <a:spcPct val="145000"/>
              </a:lnSpc>
            </a:pPr>
            <a:endParaRPr lang="en-US" sz="120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76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32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32837" name="Rectangle 5"/>
          <p:cNvSpPr>
            <a:spLocks noChangeArrowheads="1"/>
          </p:cNvSpPr>
          <p:nvPr/>
        </p:nvSpPr>
        <p:spPr bwMode="auto">
          <a:xfrm>
            <a:off x="457200" y="2024063"/>
            <a:ext cx="85344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Punctuated equilibrium: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evolution occurs rapidly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for a while and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then not at all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for awhile</a:t>
            </a:r>
          </a:p>
          <a:p>
            <a:pPr marL="342900" indent="-342900" algn="ctr">
              <a:lnSpc>
                <a:spcPct val="120000"/>
              </a:lnSpc>
            </a:pPr>
            <a:endParaRPr lang="en-US" sz="40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1196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smtClean="0">
                <a:ea typeface="ＭＳ Ｐゴシック" pitchFamily="8" charset="-128"/>
              </a:rPr>
              <a:t>Comparative Embryology</a:t>
            </a:r>
            <a:endParaRPr>
              <a:ea typeface="ＭＳ Ｐゴシック" pitchFamily="8" charset="-128"/>
            </a:endParaRPr>
          </a:p>
        </p:txBody>
      </p:sp>
      <p:sp>
        <p:nvSpPr>
          <p:cNvPr id="132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  <p:pic>
        <p:nvPicPr>
          <p:cNvPr id="132100" name="Picture 3" descr="c:\windows\TEMP\~AUT0028.bmp"/>
          <p:cNvPicPr>
            <a:picLocks noChangeAspect="1" noChangeArrowheads="1"/>
          </p:cNvPicPr>
          <p:nvPr/>
        </p:nvPicPr>
        <p:blipFill>
          <a:blip r:embed="rId2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2092" r="34296" b="45959"/>
          <a:stretch>
            <a:fillRect/>
          </a:stretch>
        </p:blipFill>
        <p:spPr bwMode="auto">
          <a:xfrm>
            <a:off x="457200" y="1981200"/>
            <a:ext cx="80772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8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494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49459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494597" name="Rectangle 5"/>
          <p:cNvSpPr>
            <a:spLocks noChangeArrowheads="1"/>
          </p:cNvSpPr>
          <p:nvPr/>
        </p:nvSpPr>
        <p:spPr bwMode="auto">
          <a:xfrm>
            <a:off x="573505" y="838200"/>
            <a:ext cx="7315200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000" dirty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biblical </a:t>
            </a:r>
            <a:r>
              <a:rPr lang="en-US" sz="4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worldview</a:t>
            </a:r>
            <a:endParaRPr lang="en-US" sz="4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Word </a:t>
            </a:r>
            <a: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of God </a:t>
            </a:r>
          </a:p>
          <a:p>
            <a:pPr marL="342900" indent="-342900" algn="ctr"/>
            <a: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source of absolute </a:t>
            </a: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truth</a:t>
            </a:r>
          </a:p>
          <a:p>
            <a:pPr marL="342900" indent="-342900" algn="ctr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algn="ctr"/>
            <a:r>
              <a:rPr lang="en-US" sz="4000" dirty="0" smtClean="0">
                <a:effectLst>
                  <a:outerShdw blurRad="38100" dist="38100" dir="2700000" algn="tl">
                    <a:srgbClr val="1F497D"/>
                  </a:outerShdw>
                </a:effectLst>
              </a:rPr>
              <a:t>     </a:t>
            </a:r>
            <a:r>
              <a:rPr lang="en-US" sz="3600" dirty="0" smtClean="0">
                <a:effectLst>
                  <a:outerShdw blurRad="38100" dist="38100" dir="2700000" algn="tl">
                    <a:srgbClr val="1F497D"/>
                  </a:outerShdw>
                </a:effectLst>
              </a:rPr>
              <a:t>1. creation (ex nihilo) Gen 1 – 11</a:t>
            </a: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1F497D"/>
                  </a:outerShdw>
                </a:effectLst>
              </a:rPr>
              <a:t>2. the fall   Gen 3:17-19</a:t>
            </a: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1F497D"/>
                  </a:outerShdw>
                </a:effectLst>
              </a:rPr>
              <a:t>	3. redemption   Matt 1:21, Luke 24:46-47</a:t>
            </a:r>
          </a:p>
          <a:p>
            <a:pPr marL="342900" indent="-342900" algn="ctr">
              <a:buFontTx/>
              <a:buAutoNum type="arabicPeriod"/>
            </a:pPr>
            <a:endParaRPr lang="en-US" sz="36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3019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45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45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945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45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45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945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45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45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945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369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36932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36933" name="Rectangle 5"/>
          <p:cNvSpPr>
            <a:spLocks noChangeArrowheads="1"/>
          </p:cNvSpPr>
          <p:nvPr/>
        </p:nvSpPr>
        <p:spPr bwMode="auto">
          <a:xfrm>
            <a:off x="457200" y="1679575"/>
            <a:ext cx="8534400" cy="550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Theory of Recapitulation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ontogeny recapitulates phylogeny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</a:t>
            </a: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We go through stages of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evolution during                  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development</a:t>
            </a:r>
          </a:p>
          <a:p>
            <a:pPr marL="342900" indent="-342900" algn="ctr">
              <a:lnSpc>
                <a:spcPct val="120000"/>
              </a:lnSpc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33126" name="Picture 6" descr="outil_bleu12_img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3276600"/>
            <a:ext cx="33083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427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638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63898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638981" name="Rectangle 5"/>
          <p:cNvSpPr>
            <a:spLocks noChangeArrowheads="1"/>
          </p:cNvSpPr>
          <p:nvPr/>
        </p:nvSpPr>
        <p:spPr bwMode="auto">
          <a:xfrm>
            <a:off x="457200" y="1679575"/>
            <a:ext cx="8534400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Theory of Recapitulation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It’s a lie!!!!!!!!!!!!!!!!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</a:t>
            </a: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342900" indent="-342900" algn="ctr">
              <a:lnSpc>
                <a:spcPct val="120000"/>
              </a:lnSpc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35174" name="Picture 6" descr="outil_bleu12_img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471646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5" name="Picture 8" descr="Haeck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3276600"/>
            <a:ext cx="2921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246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>
                <a:ea typeface="ＭＳ Ｐゴシック" pitchFamily="8" charset="-128"/>
              </a:rPr>
              <a:t>Homologous structures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  <p:pic>
        <p:nvPicPr>
          <p:cNvPr id="137220" name="Picture 3" descr="H:\Mink\Biology\Homologous Structures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59436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2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95800"/>
            <a:ext cx="67818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04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Arguments for 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Fossil evidence – fossils determine age </a:t>
            </a:r>
          </a:p>
          <a:p>
            <a:r>
              <a:rPr lang="en-US" dirty="0" smtClean="0"/>
              <a:t>2 Anatomy – homologous and vestigial </a:t>
            </a:r>
          </a:p>
          <a:p>
            <a:r>
              <a:rPr lang="en-US" dirty="0" smtClean="0"/>
              <a:t>3  Embryology - recapitulation</a:t>
            </a:r>
          </a:p>
          <a:p>
            <a:r>
              <a:rPr lang="en-US" dirty="0" smtClean="0"/>
              <a:t>4  Biochemistry – DNA and similar proteins</a:t>
            </a:r>
          </a:p>
          <a:p>
            <a:r>
              <a:rPr lang="en-US" dirty="0" smtClean="0"/>
              <a:t>5  Distribution of animals – animals are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different in isolated areas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569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Vestigial structures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330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Vestigial structures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8" charset="-128"/>
            </a:endParaRPr>
          </a:p>
        </p:txBody>
      </p:sp>
      <p:pic>
        <p:nvPicPr>
          <p:cNvPr id="43012" name="Picture 3" descr="c:\windows\TEMP\~AUT0025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5" t="28491" r="48039" b="41594"/>
          <a:stretch>
            <a:fillRect/>
          </a:stretch>
        </p:blipFill>
        <p:spPr bwMode="auto">
          <a:xfrm>
            <a:off x="481013" y="1576388"/>
            <a:ext cx="8382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01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smtClean="0">
                <a:ea typeface="ＭＳ Ｐゴシック" pitchFamily="8" charset="-128"/>
              </a:rPr>
              <a:t>Divergent Evolution</a:t>
            </a:r>
          </a:p>
        </p:txBody>
      </p:sp>
      <p:pic>
        <p:nvPicPr>
          <p:cNvPr id="44035" name="Picture 4" descr="c:\windows\TEMP\~AUT0000.bmp"/>
          <p:cNvPicPr>
            <a:picLocks noChangeAspect="1" noChangeArrowheads="1"/>
          </p:cNvPicPr>
          <p:nvPr/>
        </p:nvPicPr>
        <p:blipFill>
          <a:blip r:embed="rId2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7" t="3462" r="23766" b="35947"/>
          <a:stretch>
            <a:fillRect/>
          </a:stretch>
        </p:blipFill>
        <p:spPr bwMode="auto">
          <a:xfrm>
            <a:off x="0" y="1447800"/>
            <a:ext cx="48768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5" descr="c:\windows\TEMP\~AUT0001.bmp"/>
          <p:cNvPicPr>
            <a:picLocks noChangeAspect="1" noChangeArrowheads="1"/>
          </p:cNvPicPr>
          <p:nvPr/>
        </p:nvPicPr>
        <p:blipFill>
          <a:blip r:embed="rId3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" t="47101" r="57803" b="22208"/>
          <a:stretch>
            <a:fillRect/>
          </a:stretch>
        </p:blipFill>
        <p:spPr bwMode="auto">
          <a:xfrm>
            <a:off x="4598988" y="3455988"/>
            <a:ext cx="4545012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70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7772400" cy="685800"/>
          </a:xfrm>
        </p:spPr>
        <p:txBody>
          <a:bodyPr/>
          <a:lstStyle/>
          <a:p>
            <a:pPr eaLnBrk="1" hangingPunct="1"/>
            <a:r>
              <a:rPr lang="en-US" sz="3600" smtClean="0">
                <a:ea typeface="ＭＳ Ｐゴシック" pitchFamily="8" charset="-128"/>
              </a:rPr>
              <a:t>Convergent Evolution</a:t>
            </a:r>
          </a:p>
        </p:txBody>
      </p:sp>
      <p:pic>
        <p:nvPicPr>
          <p:cNvPr id="45059" name="Picture 4" descr="c:\windows\TEMP\~AUT0034.bmp"/>
          <p:cNvPicPr>
            <a:picLocks noChangeAspect="1" noChangeArrowheads="1"/>
          </p:cNvPicPr>
          <p:nvPr/>
        </p:nvPicPr>
        <p:blipFill>
          <a:blip r:embed="rId2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51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95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905000"/>
            <a:ext cx="8229600" cy="1143000"/>
          </a:xfrm>
        </p:spPr>
        <p:txBody>
          <a:bodyPr/>
          <a:lstStyle/>
          <a:p>
            <a:r>
              <a:rPr lang="en-US" dirty="0" smtClean="0"/>
              <a:t>Fossils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5058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35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3555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35557" name="Rectangle 5"/>
          <p:cNvSpPr>
            <a:spLocks noChangeArrowheads="1"/>
          </p:cNvSpPr>
          <p:nvPr/>
        </p:nvSpPr>
        <p:spPr bwMode="auto">
          <a:xfrm>
            <a:off x="609600" y="2724150"/>
            <a:ext cx="8001000" cy="138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8" charset="0"/>
              </a:rPr>
              <a:t>fossil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8" charset="0"/>
              </a:rPr>
              <a:t>: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any direct or indirect evidence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of a once-living organism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that is embedded or preserved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in the earth’s crust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2844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3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3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5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5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35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5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5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35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55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52400" y="914400"/>
            <a:ext cx="9144000" cy="799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Non-biblical worldview:</a:t>
            </a: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4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theory of evolution</a:t>
            </a: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theory of cosmological beginnings</a:t>
            </a:r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 - Big Bang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	</a:t>
            </a:r>
          </a:p>
          <a:p>
            <a:pPr marL="342900" indent="-342900" algn="ctr"/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60666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37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37604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37605" name="Rectangle 5"/>
          <p:cNvSpPr>
            <a:spLocks noChangeArrowheads="1"/>
          </p:cNvSpPr>
          <p:nvPr/>
        </p:nvSpPr>
        <p:spPr bwMode="auto">
          <a:xfrm>
            <a:off x="609600" y="1371600"/>
            <a:ext cx="8001000" cy="146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endParaRPr lang="en-US" sz="400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types of fossils</a:t>
            </a:r>
          </a:p>
          <a:p>
            <a:pPr marL="342900" indent="-342900" algn="ctr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60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Preserved parts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must be quickly placed under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pressure in rock-forming sediment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86374" name="Picture 7" descr="Ammon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447800"/>
            <a:ext cx="24003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144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7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7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37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7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7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7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7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7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37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7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39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39652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39653" name="Rectangle 5"/>
          <p:cNvSpPr>
            <a:spLocks noChangeArrowheads="1"/>
          </p:cNvSpPr>
          <p:nvPr/>
        </p:nvSpPr>
        <p:spPr bwMode="auto">
          <a:xfrm>
            <a:off x="609600" y="2114550"/>
            <a:ext cx="8534400" cy="134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types of fossils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  </a:t>
            </a: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2.</a:t>
            </a:r>
            <a:r>
              <a:rPr lang="en-US" sz="360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Preserved carbon (coal)    </a:t>
            </a:r>
            <a:r>
              <a:rPr 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“fossil fuel”</a:t>
            </a:r>
            <a:endParaRPr lang="en-US" sz="3600">
              <a:solidFill>
                <a:srgbClr val="66FF33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plant material under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high temp &amp; pressure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88422" name="Picture 7" descr="anthrac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217988"/>
            <a:ext cx="2819400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223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9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9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39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9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9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9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9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9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39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9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9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39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9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4170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41701" name="Rectangle 5"/>
          <p:cNvSpPr>
            <a:spLocks noChangeArrowheads="1"/>
          </p:cNvSpPr>
          <p:nvPr/>
        </p:nvSpPr>
        <p:spPr bwMode="auto">
          <a:xfrm>
            <a:off x="609600" y="2343150"/>
            <a:ext cx="8001000" cy="134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types of fossils</a:t>
            </a:r>
          </a:p>
          <a:p>
            <a:pPr marL="342900" indent="-342900" algn="ctr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3.</a:t>
            </a:r>
            <a:r>
              <a:rPr lang="en-US" sz="360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Preserved forms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casts or molds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rarely in tar pits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0470" name="Picture 10" descr="Photo of a fossil sea star (Eoactis stachi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57550"/>
            <a:ext cx="32766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480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4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4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1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43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4374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43749" name="Rectangle 5"/>
          <p:cNvSpPr>
            <a:spLocks noChangeArrowheads="1"/>
          </p:cNvSpPr>
          <p:nvPr/>
        </p:nvSpPr>
        <p:spPr bwMode="auto">
          <a:xfrm>
            <a:off x="609600" y="2320925"/>
            <a:ext cx="8001000" cy="147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types of fossils</a:t>
            </a:r>
          </a:p>
          <a:p>
            <a:pPr marL="342900" indent="-342900" algn="ctr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4.</a:t>
            </a:r>
            <a:r>
              <a:rPr lang="en-US" sz="360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Preserved tracks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made in soft mud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which was turned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to stone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2518" name="Picture 7" descr="Petrified w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76600"/>
            <a:ext cx="34290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087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3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3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3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3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3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43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3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3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43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3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3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43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3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3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43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3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45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4579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45797" name="Rectangle 5"/>
          <p:cNvSpPr>
            <a:spLocks noChangeArrowheads="1"/>
          </p:cNvSpPr>
          <p:nvPr/>
        </p:nvSpPr>
        <p:spPr bwMode="auto">
          <a:xfrm>
            <a:off x="609600" y="2190750"/>
            <a:ext cx="8001000" cy="1099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types of fossils</a:t>
            </a:r>
          </a:p>
          <a:p>
            <a:pPr marL="342900" indent="-342900" algn="ctr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5.</a:t>
            </a:r>
            <a:r>
              <a:rPr lang="en-US" sz="3600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Petrification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- when water with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minerals penetrates </a:t>
            </a: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the solid parts of organisms  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4566" name="Picture 7" descr="Petrified w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0"/>
            <a:ext cx="23304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3180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5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5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45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5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5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45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5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5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45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5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80612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80613" name="Rectangle 5"/>
          <p:cNvSpPr>
            <a:spLocks noChangeArrowheads="1"/>
          </p:cNvSpPr>
          <p:nvPr/>
        </p:nvSpPr>
        <p:spPr bwMode="auto">
          <a:xfrm>
            <a:off x="609600" y="1885950"/>
            <a:ext cx="8001000" cy="1210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342900" indent="-342900" algn="ctr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frozen wooly mammoth found 2007</a:t>
            </a:r>
            <a:endParaRPr lang="en-US" sz="3600">
              <a:solidFill>
                <a:srgbClr val="66FF33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96614" name="Picture 10" descr="Image:Jeune mammouth IRSNB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3100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615" name="Picture 12" descr="Alt tag: picture of mammo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24050"/>
            <a:ext cx="4648200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616" name="Line 14"/>
          <p:cNvSpPr>
            <a:spLocks noChangeShapeType="1"/>
          </p:cNvSpPr>
          <p:nvPr/>
        </p:nvSpPr>
        <p:spPr bwMode="auto">
          <a:xfrm flipV="1">
            <a:off x="8305800" y="53340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04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33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3350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33509" name="Rectangle 5"/>
          <p:cNvSpPr>
            <a:spLocks noChangeArrowheads="1"/>
          </p:cNvSpPr>
          <p:nvPr/>
        </p:nvSpPr>
        <p:spPr bwMode="auto">
          <a:xfrm>
            <a:off x="609600" y="1600200"/>
            <a:ext cx="8001000" cy="132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deluge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to wash from</a:t>
            </a:r>
          </a:p>
          <a:p>
            <a:pPr marL="342900" indent="-342900" algn="ctr">
              <a:lnSpc>
                <a:spcPct val="120000"/>
              </a:lnSpc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deluge theory of fossilization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most fossils were formed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 sz="3600">
                <a:effectLst>
                  <a:outerShdw blurRad="38100" dist="38100" dir="2700000" algn="tl">
                    <a:srgbClr val="1F497D"/>
                  </a:outerShdw>
                </a:effectLst>
              </a:rPr>
              <a:t>as a result of the flood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878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3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3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3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3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3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3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33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3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3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33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3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328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32870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328709" name="Rectangle 5"/>
          <p:cNvSpPr>
            <a:spLocks noChangeArrowheads="1"/>
          </p:cNvSpPr>
          <p:nvPr/>
        </p:nvSpPr>
        <p:spPr bwMode="auto">
          <a:xfrm>
            <a:off x="228600" y="1447800"/>
            <a:ext cx="8915400" cy="2191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Age of the Earth</a:t>
            </a:r>
          </a:p>
          <a:p>
            <a:pPr marL="342900" indent="-342900" algn="ctr"/>
            <a:r>
              <a:rPr lang="en-US" sz="1400">
                <a:effectLst>
                  <a:outerShdw blurRad="38100" dist="38100" dir="2700000" algn="tl">
                    <a:srgbClr val="1F497D"/>
                  </a:outerShdw>
                </a:effectLst>
              </a:rPr>
              <a:t>   </a:t>
            </a: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Dating fossils with fossils?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* layers of the earth are assigned dates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* index fossils are assigned dates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* fossils found above index are “younger”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* fossils found below index are “older”</a:t>
            </a: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Char char="v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Ø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4722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7772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smtClean="0">
                <a:ea typeface="ＭＳ Ｐゴシック" pitchFamily="8" charset="-128"/>
              </a:rPr>
              <a:t>Sedimentary Rock &amp; Fossils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548640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>
                <a:ea typeface="ＭＳ Ｐゴシック" pitchFamily="8" charset="-128"/>
              </a:rPr>
              <a:t>The oldest layers are at the bottom, the more recent layers are at the top.</a:t>
            </a:r>
          </a:p>
        </p:txBody>
      </p:sp>
      <p:pic>
        <p:nvPicPr>
          <p:cNvPr id="47108" name="Picture 4" descr="c:\windows\TEMP\~AUT0011.bmp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3" t="1732" b="12247"/>
          <a:stretch>
            <a:fillRect/>
          </a:stretch>
        </p:blipFill>
        <p:spPr bwMode="auto">
          <a:xfrm>
            <a:off x="1028700" y="609600"/>
            <a:ext cx="7086600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5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409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409604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409605" name="Rectangle 5"/>
          <p:cNvSpPr>
            <a:spLocks noChangeArrowheads="1"/>
          </p:cNvSpPr>
          <p:nvPr/>
        </p:nvSpPr>
        <p:spPr bwMode="auto">
          <a:xfrm>
            <a:off x="228600" y="1447800"/>
            <a:ext cx="8915400" cy="2483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Phylogenetic Tree</a:t>
            </a:r>
          </a:p>
          <a:p>
            <a:pPr marL="342900" indent="-342900" algn="ctr"/>
            <a:r>
              <a:rPr lang="en-US" sz="14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  </a:t>
            </a:r>
          </a:p>
          <a:p>
            <a:pPr marL="342900" indent="-342900" algn="ctr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  a line up of organisms </a:t>
            </a:r>
          </a:p>
          <a:p>
            <a:pPr marL="342900" indent="-342900" algn="ctr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based on how they </a:t>
            </a:r>
          </a:p>
          <a:p>
            <a:pPr marL="342900" indent="-342900" algn="ctr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might be related </a:t>
            </a:r>
          </a:p>
          <a:p>
            <a:pPr marL="342900" indent="-342900" algn="ctr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similar appearance = common ancestor?</a:t>
            </a:r>
          </a:p>
          <a:p>
            <a:pPr marL="800100" lvl="1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Char char="ü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  </a:t>
            </a:r>
          </a:p>
          <a:p>
            <a:pPr marL="800100" lvl="1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Char char="ü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</a:p>
          <a:p>
            <a:pPr marL="342900" indent="-342900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Char char="v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40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Ø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ü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None/>
            </a:pPr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dirty="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 dirty="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5972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027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0278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02789" name="Rectangle 5"/>
          <p:cNvSpPr>
            <a:spLocks noChangeArrowheads="1"/>
          </p:cNvSpPr>
          <p:nvPr/>
        </p:nvSpPr>
        <p:spPr bwMode="auto">
          <a:xfrm>
            <a:off x="152400" y="914400"/>
            <a:ext cx="9144000" cy="949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Non-biblical worldview:</a:t>
            </a: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4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theory of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2. theory of biological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  - less complex organisms 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    give rise to 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    more complex organisms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	</a:t>
            </a:r>
          </a:p>
          <a:p>
            <a:pPr marL="342900" indent="-342900" algn="ctr"/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6169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2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2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02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2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2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2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2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2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02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2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2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02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27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8" charset="2"/>
              <a:buNone/>
            </a:pPr>
            <a:endParaRPr lang="en-US" sz="3600" smtClean="0">
              <a:ea typeface="ＭＳ Ｐゴシック" pitchFamily="8" charset="-128"/>
            </a:endParaRPr>
          </a:p>
          <a:p>
            <a:pPr eaLnBrk="1" hangingPunct="1">
              <a:buFont typeface="Wingdings 2" pitchFamily="8" charset="2"/>
              <a:buNone/>
            </a:pPr>
            <a:r>
              <a:rPr lang="en-US" sz="3600" smtClean="0">
                <a:ea typeface="ＭＳ Ｐゴシック" pitchFamily="8" charset="-128"/>
              </a:rPr>
              <a:t>   </a:t>
            </a:r>
            <a:r>
              <a:rPr lang="en-US" sz="3600" smtClean="0">
                <a:solidFill>
                  <a:srgbClr val="FFCC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itchFamily="8" charset="-128"/>
              </a:rPr>
              <a:t>Phylogenetic</a:t>
            </a:r>
          </a:p>
          <a:p>
            <a:pPr eaLnBrk="1" hangingPunct="1">
              <a:buFont typeface="Wingdings 2" pitchFamily="8" charset="2"/>
              <a:buNone/>
            </a:pPr>
            <a:r>
              <a:rPr lang="en-US" sz="3600" smtClean="0">
                <a:solidFill>
                  <a:srgbClr val="FFCC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itchFamily="8" charset="-128"/>
              </a:rPr>
              <a:t>          tree</a:t>
            </a:r>
          </a:p>
        </p:txBody>
      </p:sp>
      <p:sp>
        <p:nvSpPr>
          <p:cNvPr id="618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304800"/>
            <a:ext cx="8229600" cy="13843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 </a:t>
            </a:r>
            <a:r>
              <a:rPr b="1" smtClean="0">
                <a:ea typeface="+mj-ea"/>
                <a:cs typeface="+mj-cs"/>
              </a:rPr>
              <a:t>Common Ancestors </a:t>
            </a:r>
            <a:r>
              <a:rPr smtClean="0">
                <a:ea typeface="+mj-ea"/>
                <a:cs typeface="+mj-cs"/>
              </a:rPr>
              <a:t>?</a:t>
            </a:r>
          </a:p>
        </p:txBody>
      </p:sp>
      <p:pic>
        <p:nvPicPr>
          <p:cNvPr id="94212" name="Picture 5" descr="evolutiontr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095375"/>
            <a:ext cx="476250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7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415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41574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415749" name="Rectangle 5"/>
          <p:cNvSpPr>
            <a:spLocks noChangeArrowheads="1"/>
          </p:cNvSpPr>
          <p:nvPr/>
        </p:nvSpPr>
        <p:spPr bwMode="auto">
          <a:xfrm>
            <a:off x="228600" y="1447800"/>
            <a:ext cx="8915400" cy="2169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 </a:t>
            </a:r>
          </a:p>
          <a:p>
            <a:pPr marL="800100" lvl="1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800100" lvl="1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</a:p>
          <a:p>
            <a:pPr marL="342900" indent="-342900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1257300" lvl="2" indent="-342900">
              <a:buFont typeface="Wingdings" pitchFamily="8" charset="2"/>
              <a:buChar char="v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Ø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66246" name="Picture 7" descr="Ancestor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86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219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6218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62181" name="Rectangle 5"/>
          <p:cNvSpPr>
            <a:spLocks noChangeArrowheads="1"/>
          </p:cNvSpPr>
          <p:nvPr/>
        </p:nvSpPr>
        <p:spPr bwMode="auto">
          <a:xfrm>
            <a:off x="457200" y="1371600"/>
            <a:ext cx="8534400" cy="149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Age of the Earth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Evolved over 4.5 billion years?</a:t>
            </a:r>
          </a:p>
          <a:p>
            <a:pPr marL="342900" indent="-342900">
              <a:lnSpc>
                <a:spcPct val="120000"/>
              </a:lnSpc>
            </a:pPr>
            <a:r>
              <a:rPr lang="en-US" sz="200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rgbClr val="3333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based date on…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	* time needed for biological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	</a:t>
            </a:r>
            <a:r>
              <a:rPr lang="en-US" sz="4000">
                <a:solidFill>
                  <a:srgbClr val="3333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* physical dating methods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</a:t>
            </a: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ü"/>
            </a:pPr>
            <a:endParaRPr lang="en-US" sz="3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1524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2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2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62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2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2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62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2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2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62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2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2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62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2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2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62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2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dirty="0" smtClean="0"/>
              <a:t>Radiometric Dating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758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7242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72421" name="Rectangle 5"/>
          <p:cNvSpPr>
            <a:spLocks noChangeArrowheads="1"/>
          </p:cNvSpPr>
          <p:nvPr/>
        </p:nvSpPr>
        <p:spPr bwMode="auto">
          <a:xfrm>
            <a:off x="762000" y="1828800"/>
            <a:ext cx="85344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Dating Methods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3. Decay or Buildup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* </a:t>
            </a:r>
            <a:r>
              <a:rPr lang="en-US" sz="400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radiometric dating methods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 (1) uranium-lead method: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</a:t>
            </a:r>
            <a:r>
              <a:rPr lang="en-US" sz="4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half-life</a:t>
            </a: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= 4.5 billion years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½ U decays to lead</a:t>
            </a:r>
          </a:p>
          <a:p>
            <a:pPr marL="342900" indent="-342900">
              <a:lnSpc>
                <a:spcPct val="120000"/>
              </a:lnSpc>
            </a:pPr>
            <a:r>
              <a:rPr lang="en-US" sz="16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030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2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2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2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2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2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72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2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2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72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2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2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72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24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84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84708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84709" name="Rectangle 5"/>
          <p:cNvSpPr>
            <a:spLocks noChangeArrowheads="1"/>
          </p:cNvSpPr>
          <p:nvPr/>
        </p:nvSpPr>
        <p:spPr bwMode="auto">
          <a:xfrm>
            <a:off x="457200" y="1371600"/>
            <a:ext cx="8686800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Dating Methods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  </a:t>
            </a:r>
          </a:p>
          <a:p>
            <a:pPr marL="342900" indent="-342900">
              <a:lnSpc>
                <a:spcPct val="120000"/>
              </a:lnSpc>
            </a:pPr>
            <a:endParaRPr lang="en-US" sz="3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(2) carbon-14 dating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</a:t>
            </a:r>
            <a:r>
              <a:rPr lang="en-US" sz="4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half-life</a:t>
            </a: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= 5730 year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½ of  C-14 decays to nitrogen</a:t>
            </a:r>
            <a:endParaRPr lang="en-US" sz="16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5814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4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4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84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4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4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84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4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4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84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47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8675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86757" name="Rectangle 5"/>
          <p:cNvSpPr>
            <a:spLocks noChangeArrowheads="1"/>
          </p:cNvSpPr>
          <p:nvPr/>
        </p:nvSpPr>
        <p:spPr bwMode="auto">
          <a:xfrm>
            <a:off x="457200" y="1371600"/>
            <a:ext cx="91440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Dating Methods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3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12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en-US" sz="38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assumptions of carbon dating</a:t>
            </a:r>
          </a:p>
          <a:p>
            <a:pPr marL="342900" indent="-342900">
              <a:lnSpc>
                <a:spcPct val="120000"/>
              </a:lnSpc>
            </a:pPr>
            <a:r>
              <a:rPr lang="en-US" sz="3800">
                <a:effectLst>
                  <a:outerShdw blurRad="38100" dist="38100" dir="2700000" algn="tl">
                    <a:srgbClr val="1F497D"/>
                  </a:outerShdw>
                </a:effectLst>
              </a:rPr>
              <a:t>    1. constant amount of C-14 vs C-12</a:t>
            </a:r>
          </a:p>
          <a:p>
            <a:pPr marL="342900" indent="-342900">
              <a:lnSpc>
                <a:spcPct val="120000"/>
              </a:lnSpc>
            </a:pPr>
            <a:r>
              <a:rPr lang="en-US" sz="3800">
                <a:effectLst>
                  <a:outerShdw blurRad="38100" dist="38100" dir="2700000" algn="tl">
                    <a:srgbClr val="1F497D"/>
                  </a:outerShdw>
                </a:effectLst>
              </a:rPr>
              <a:t>    2. equal C-14 formed &amp; destroyed</a:t>
            </a:r>
          </a:p>
          <a:p>
            <a:pPr marL="342900" indent="-342900">
              <a:lnSpc>
                <a:spcPct val="120000"/>
              </a:lnSpc>
            </a:pPr>
            <a:r>
              <a:rPr lang="en-US" sz="3800">
                <a:effectLst>
                  <a:outerShdw blurRad="38100" dist="38100" dir="2700000" algn="tl">
                    <a:srgbClr val="1F497D"/>
                  </a:outerShdw>
                </a:effectLst>
              </a:rPr>
              <a:t>    3. C-14 decay rate constant</a:t>
            </a:r>
          </a:p>
          <a:p>
            <a:pPr marL="342900" indent="-342900">
              <a:lnSpc>
                <a:spcPct val="120000"/>
              </a:lnSpc>
            </a:pPr>
            <a:r>
              <a:rPr lang="en-US" sz="3800">
                <a:effectLst>
                  <a:outerShdw blurRad="38100" dist="38100" dir="2700000" algn="tl">
                    <a:srgbClr val="1F497D"/>
                  </a:outerShdw>
                </a:effectLst>
              </a:rPr>
              <a:t>    4. Constant amount of C-12 available   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16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 </a:t>
            </a:r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0383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6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6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86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6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6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86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6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6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86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6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6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86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6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6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86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67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dirty="0" smtClean="0"/>
              <a:t>Creation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7088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19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19172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19173" name="Rectangle 5"/>
          <p:cNvSpPr>
            <a:spLocks noChangeArrowheads="1"/>
          </p:cNvSpPr>
          <p:nvPr/>
        </p:nvSpPr>
        <p:spPr bwMode="auto">
          <a:xfrm>
            <a:off x="1981200" y="1524000"/>
            <a:ext cx="8001000" cy="165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Creation Week</a:t>
            </a:r>
          </a:p>
          <a:p>
            <a:pPr marL="342900" indent="-342900">
              <a:lnSpc>
                <a:spcPct val="120000"/>
              </a:lnSpc>
            </a:pPr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1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light &amp; darkness / day &amp; night</a:t>
            </a:r>
          </a:p>
          <a:p>
            <a:pPr marL="342900" indent="-342900"/>
            <a:endParaRPr lang="en-US" sz="2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2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firmament / waters divided</a:t>
            </a:r>
          </a:p>
          <a:p>
            <a:pPr marL="342900" indent="-342900"/>
            <a:endParaRPr lang="en-US" sz="2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3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land &amp; seas / plants</a:t>
            </a:r>
          </a:p>
          <a:p>
            <a:pPr marL="342900" indent="-342900"/>
            <a:endParaRPr lang="en-US" sz="2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4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sun, moon &amp; stars</a:t>
            </a:r>
          </a:p>
          <a:p>
            <a:pPr marL="342900" indent="-342900"/>
            <a:endParaRPr lang="en-US" sz="2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5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animals of air &amp; water</a:t>
            </a:r>
          </a:p>
          <a:p>
            <a:pPr marL="342900" indent="-342900"/>
            <a:endParaRPr lang="en-US" sz="2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 sz="2400" b="1">
                <a:effectLst>
                  <a:outerShdw blurRad="38100" dist="38100" dir="2700000" algn="tl">
                    <a:srgbClr val="1F497D"/>
                  </a:outerShdw>
                </a:effectLst>
              </a:rPr>
              <a:t>Day 6</a:t>
            </a:r>
            <a:r>
              <a:rPr lang="en-US" sz="2400">
                <a:effectLst>
                  <a:outerShdw blurRad="38100" dist="38100" dir="2700000" algn="tl">
                    <a:srgbClr val="1F497D"/>
                  </a:outerShdw>
                </a:effectLst>
              </a:rPr>
              <a:t> &gt; land animals &amp; man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None/>
            </a:pP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 algn="ctr">
              <a:buFont typeface="Wingdings" pitchFamily="8" charset="2"/>
              <a:buChar char="ü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 typeface="Wingdings" pitchFamily="8" charset="2"/>
              <a:buChar char="q"/>
            </a:pP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248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9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9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9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19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19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19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19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19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19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19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19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191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19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19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191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191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191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191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 literal interpretations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Theistic Evolution</a:t>
            </a:r>
          </a:p>
          <a:p>
            <a:r>
              <a:rPr lang="en-US" dirty="0" smtClean="0"/>
              <a:t>Gap Theory</a:t>
            </a:r>
          </a:p>
          <a:p>
            <a:r>
              <a:rPr lang="en-US" dirty="0" smtClean="0"/>
              <a:t>Day-Age theory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42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04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04836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04837" name="Rectangle 5"/>
          <p:cNvSpPr>
            <a:spLocks noChangeArrowheads="1"/>
          </p:cNvSpPr>
          <p:nvPr/>
        </p:nvSpPr>
        <p:spPr bwMode="auto">
          <a:xfrm>
            <a:off x="152400" y="914400"/>
            <a:ext cx="9144000" cy="795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Non-biblical worldview:</a:t>
            </a: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4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theory of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3. philosophy of evolution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	  - all things are progressing</a:t>
            </a:r>
          </a:p>
          <a:p>
            <a:pPr marL="342900" indent="-342900">
              <a:lnSpc>
                <a:spcPct val="120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    toward a future perfection</a:t>
            </a:r>
          </a:p>
          <a:p>
            <a:pPr marL="342900" indent="-342900" algn="ctr"/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4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7751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4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4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04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4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4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4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4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4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04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510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510980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510981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867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4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Results of believing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4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evolution theory </a:t>
            </a:r>
          </a:p>
          <a:p>
            <a:pPr marL="342900" indent="-342900">
              <a:lnSpc>
                <a:spcPct val="125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	1. man is not responsible to God  </a:t>
            </a:r>
          </a:p>
          <a:p>
            <a:pPr marL="342900" indent="-342900">
              <a:lnSpc>
                <a:spcPct val="125000"/>
              </a:lnSpc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2. man does not need a savior</a:t>
            </a:r>
          </a:p>
          <a:p>
            <a:pPr marL="342900" indent="-342900" eaLnBrk="1" hangingPunct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3. man is a highly evolved animal</a:t>
            </a:r>
          </a:p>
          <a:p>
            <a:pPr marL="342900" indent="-342900" eaLnBrk="1" hangingPunct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sz="4200">
                <a:effectLst>
                  <a:outerShdw blurRad="38100" dist="38100" dir="2700000" algn="tl">
                    <a:srgbClr val="1F497D"/>
                  </a:outerShdw>
                </a:effectLst>
              </a:rPr>
              <a:t>  4. man’s religion = scientism</a:t>
            </a:r>
          </a:p>
          <a:p>
            <a:pPr marL="342900" indent="-342900" algn="ctr">
              <a:lnSpc>
                <a:spcPct val="125000"/>
              </a:lnSpc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67874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0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0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0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0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0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10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0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0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10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0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0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10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09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590800"/>
            <a:ext cx="6629400" cy="3048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8" charset="-128"/>
              </a:rPr>
              <a:t> </a:t>
            </a:r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Ch. 8 The History of Life </a:t>
            </a: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609600" y="27432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4400"/>
              <a:t> </a:t>
            </a: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685800" y="2133600"/>
            <a:ext cx="8001000" cy="147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endParaRPr lang="en-US" sz="4000" u="sng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en-US" sz="4000" u="sng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8" charset="0"/>
              </a:rPr>
              <a:t>theistic evolution</a:t>
            </a:r>
            <a:r>
              <a:rPr lang="en-US" sz="400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interpreting the Bible </a:t>
            </a:r>
          </a:p>
          <a:p>
            <a:pPr marL="342900" indent="-342900" algn="ctr">
              <a:lnSpc>
                <a:spcPct val="120000"/>
              </a:lnSpc>
            </a:pPr>
            <a:r>
              <a:rPr lang="en-US" sz="4000">
                <a:effectLst>
                  <a:outerShdw blurRad="38100" dist="38100" dir="2700000" algn="tl">
                    <a:srgbClr val="1F497D"/>
                  </a:outerShdw>
                </a:effectLst>
              </a:rPr>
              <a:t> to support evolution </a:t>
            </a: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§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§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>
              <a:buFont typeface="Wingdings" pitchFamily="8" charset="2"/>
              <a:buChar char="§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	 </a:t>
            </a:r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endParaRPr lang="en-US" sz="40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r>
              <a:rPr lang="en-US" sz="2800">
                <a:effectLst>
                  <a:outerShdw blurRad="38100" dist="38100" dir="2700000" algn="tl">
                    <a:srgbClr val="1F497D"/>
                  </a:outerShdw>
                </a:effectLst>
              </a:rPr>
              <a:t>        </a:t>
            </a:r>
          </a:p>
          <a:p>
            <a:pPr marL="342900" indent="-342900" algn="ctr">
              <a:buFont typeface="Wingdings" pitchFamily="8" charset="2"/>
              <a:buNone/>
            </a:pPr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  <a:r>
              <a:rPr lang="en-US" sz="3200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/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/>
            <a:r>
              <a:rPr lang="en-US">
                <a:effectLst>
                  <a:outerShdw blurRad="38100" dist="38100" dir="2700000" algn="tl">
                    <a:srgbClr val="1F497D"/>
                  </a:outerShdw>
                </a:effectLst>
              </a:rPr>
              <a:t> </a:t>
            </a:r>
          </a:p>
          <a:p>
            <a:pPr marL="342900" indent="-342900">
              <a:buFont typeface="Wingdings" pitchFamily="8" charset="2"/>
              <a:buNone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sz="32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>
              <a:buFontTx/>
              <a:buAutoNum type="arabicPeriod"/>
            </a:pPr>
            <a:endParaRPr lang="en-US" sz="4400"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ctr"/>
            <a:endParaRPr lang="en-US" sz="44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4200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smtClean="0">
                <a:ea typeface="ＭＳ Ｐゴシック" pitchFamily="8" charset="-128"/>
              </a:rPr>
              <a:t>The earth was created fully mature, just as Adam was not born an infant.</a:t>
            </a:r>
          </a:p>
          <a:p>
            <a:pPr>
              <a:buFont typeface="Wingdings 2" pitchFamily="8" charset="2"/>
              <a:buNone/>
            </a:pPr>
            <a:endParaRPr lang="en-US" sz="3600" smtClean="0">
              <a:ea typeface="ＭＳ Ｐゴシック" pitchFamily="8" charset="-128"/>
            </a:endParaRPr>
          </a:p>
          <a:p>
            <a:r>
              <a:rPr lang="en-US" sz="3600" smtClean="0">
                <a:ea typeface="ＭＳ Ｐゴシック" pitchFamily="8" charset="-128"/>
              </a:rPr>
              <a:t>If the world was created mature, then this could possibly throw off the age the geologists give to land formations.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mtClean="0"/>
              <a:t>Apparent 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30355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1417</Words>
  <Application>Microsoft Office PowerPoint</Application>
  <PresentationFormat>On-screen Show (4:3)</PresentationFormat>
  <Paragraphs>753</Paragraphs>
  <Slides>59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Evolution </vt:lpstr>
      <vt:lpstr>Arguments for Evolution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Apparent Age</vt:lpstr>
      <vt:lpstr>Charles Lyell  1797 - 1875</vt:lpstr>
      <vt:lpstr>Thomas Malthus</vt:lpstr>
      <vt:lpstr>Ch. 8 The History of Life </vt:lpstr>
      <vt:lpstr>Ch. 8 The History of Life </vt:lpstr>
      <vt:lpstr>Ch. 8 The History of Life </vt:lpstr>
      <vt:lpstr>Ch. 8 The History of Life </vt:lpstr>
      <vt:lpstr>He also noticed turtle shell differences</vt:lpstr>
      <vt:lpstr>Darwin’s Finches</vt:lpstr>
      <vt:lpstr>More Finches </vt:lpstr>
      <vt:lpstr>HMS Beagle’s Path</vt:lpstr>
      <vt:lpstr>Descent with modification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Comparative Embryology</vt:lpstr>
      <vt:lpstr>Ch. 8 The History of Life </vt:lpstr>
      <vt:lpstr>Ch. 8 The History of Life </vt:lpstr>
      <vt:lpstr>Homologous structures</vt:lpstr>
      <vt:lpstr>Arguments for Evolution</vt:lpstr>
      <vt:lpstr>Vestigial structures</vt:lpstr>
      <vt:lpstr>Vestigial structures</vt:lpstr>
      <vt:lpstr>Divergent Evolution</vt:lpstr>
      <vt:lpstr>Convergent Evolution</vt:lpstr>
      <vt:lpstr>Fossils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Ch. 8 The History of Life </vt:lpstr>
      <vt:lpstr>Sedimentary Rock &amp; Fossils</vt:lpstr>
      <vt:lpstr>Ch. 8 The History of Life </vt:lpstr>
      <vt:lpstr> Common Ancestors ?</vt:lpstr>
      <vt:lpstr>Ch. 8 The History of Life </vt:lpstr>
      <vt:lpstr>Ch. 8 The History of Life </vt:lpstr>
      <vt:lpstr>Radiometric Dating</vt:lpstr>
      <vt:lpstr>Ch. 8 The History of Life </vt:lpstr>
      <vt:lpstr>Ch. 8 The History of Life </vt:lpstr>
      <vt:lpstr>Ch. 8 The History of Life </vt:lpstr>
      <vt:lpstr>Creation</vt:lpstr>
      <vt:lpstr>Ch. 8 The History of Life </vt:lpstr>
      <vt:lpstr>Non literal interpretations</vt:lpstr>
    </vt:vector>
  </TitlesOfParts>
  <Company>Grace Christian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 </dc:title>
  <dc:creator>Jason Cobb</dc:creator>
  <cp:lastModifiedBy>Jason Cobb</cp:lastModifiedBy>
  <cp:revision>4</cp:revision>
  <dcterms:created xsi:type="dcterms:W3CDTF">2013-03-11T15:02:59Z</dcterms:created>
  <dcterms:modified xsi:type="dcterms:W3CDTF">2013-03-11T15:31:32Z</dcterms:modified>
</cp:coreProperties>
</file>